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57" r:id="rId3"/>
    <p:sldId id="258" r:id="rId4"/>
    <p:sldId id="259" r:id="rId5"/>
    <p:sldId id="268" r:id="rId6"/>
    <p:sldId id="269" r:id="rId7"/>
    <p:sldId id="260" r:id="rId8"/>
    <p:sldId id="266" r:id="rId9"/>
    <p:sldId id="261" r:id="rId10"/>
    <p:sldId id="262" r:id="rId11"/>
    <p:sldId id="263" r:id="rId12"/>
    <p:sldId id="264" r:id="rId13"/>
    <p:sldId id="265" r:id="rId14"/>
    <p:sldId id="267" r:id="rId15"/>
    <p:sldId id="278" r:id="rId16"/>
    <p:sldId id="270" r:id="rId17"/>
    <p:sldId id="274" r:id="rId18"/>
    <p:sldId id="275" r:id="rId19"/>
    <p:sldId id="271" r:id="rId20"/>
    <p:sldId id="272" r:id="rId21"/>
    <p:sldId id="273" r:id="rId22"/>
    <p:sldId id="276" r:id="rId23"/>
    <p:sldId id="279" r:id="rId24"/>
    <p:sldId id="280" r:id="rId25"/>
    <p:sldId id="281" r:id="rId26"/>
    <p:sldId id="282" r:id="rId27"/>
  </p:sldIdLst>
  <p:sldSz cx="9144000" cy="6858000" type="screen4x3"/>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70" d="100"/>
          <a:sy n="70" d="100"/>
        </p:scale>
        <p:origin x="-1164"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79019B93-E0C5-420F-AA82-F8D712877BD5}" type="datetimeFigureOut">
              <a:rPr lang="fa-IR" smtClean="0"/>
              <a:pPr/>
              <a:t>01/27/1443</a:t>
            </a:fld>
            <a:endParaRPr lang="fa-IR"/>
          </a:p>
        </p:txBody>
      </p:sp>
      <p:sp>
        <p:nvSpPr>
          <p:cNvPr id="19" name="Footer Placeholder 18"/>
          <p:cNvSpPr>
            <a:spLocks noGrp="1"/>
          </p:cNvSpPr>
          <p:nvPr>
            <p:ph type="ftr" sz="quarter" idx="11"/>
          </p:nvPr>
        </p:nvSpPr>
        <p:spPr/>
        <p:txBody>
          <a:bodyPr/>
          <a:lstStyle/>
          <a:p>
            <a:endParaRPr lang="fa-IR"/>
          </a:p>
        </p:txBody>
      </p:sp>
      <p:sp>
        <p:nvSpPr>
          <p:cNvPr id="27" name="Slide Number Placeholder 26"/>
          <p:cNvSpPr>
            <a:spLocks noGrp="1"/>
          </p:cNvSpPr>
          <p:nvPr>
            <p:ph type="sldNum" sz="quarter" idx="12"/>
          </p:nvPr>
        </p:nvSpPr>
        <p:spPr/>
        <p:txBody>
          <a:bodyPr/>
          <a:lstStyle/>
          <a:p>
            <a:fld id="{5712542E-035A-4601-8DF4-BE4E24311E73}" type="slidenum">
              <a:rPr lang="fa-IR" smtClean="0"/>
              <a:pPr/>
              <a:t>‹#›</a:t>
            </a:fld>
            <a:endParaRPr lang="fa-I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9019B93-E0C5-420F-AA82-F8D712877BD5}" type="datetimeFigureOut">
              <a:rPr lang="fa-IR" smtClean="0"/>
              <a:pPr/>
              <a:t>01/27/1443</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5712542E-035A-4601-8DF4-BE4E24311E73}" type="slidenum">
              <a:rPr lang="fa-IR" smtClean="0"/>
              <a:pPr/>
              <a:t>‹#›</a:t>
            </a:fld>
            <a:endParaRPr lang="fa-I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9019B93-E0C5-420F-AA82-F8D712877BD5}" type="datetimeFigureOut">
              <a:rPr lang="fa-IR" smtClean="0"/>
              <a:pPr/>
              <a:t>01/27/1443</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5712542E-035A-4601-8DF4-BE4E24311E73}" type="slidenum">
              <a:rPr lang="fa-IR" smtClean="0"/>
              <a:pPr/>
              <a:t>‹#›</a:t>
            </a:fld>
            <a:endParaRPr lang="fa-I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9019B93-E0C5-420F-AA82-F8D712877BD5}" type="datetimeFigureOut">
              <a:rPr lang="fa-IR" smtClean="0"/>
              <a:pPr/>
              <a:t>01/27/1443</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5712542E-035A-4601-8DF4-BE4E24311E73}" type="slidenum">
              <a:rPr lang="fa-IR" smtClean="0"/>
              <a:pPr/>
              <a:t>‹#›</a:t>
            </a:fld>
            <a:endParaRPr lang="fa-I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79019B93-E0C5-420F-AA82-F8D712877BD5}" type="datetimeFigureOut">
              <a:rPr lang="fa-IR" smtClean="0"/>
              <a:pPr/>
              <a:t>01/27/1443</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5712542E-035A-4601-8DF4-BE4E24311E73}" type="slidenum">
              <a:rPr lang="fa-IR" smtClean="0"/>
              <a:pPr/>
              <a:t>‹#›</a:t>
            </a:fld>
            <a:endParaRPr lang="fa-I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9019B93-E0C5-420F-AA82-F8D712877BD5}" type="datetimeFigureOut">
              <a:rPr lang="fa-IR" smtClean="0"/>
              <a:pPr/>
              <a:t>01/27/1443</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5712542E-035A-4601-8DF4-BE4E24311E73}" type="slidenum">
              <a:rPr lang="fa-IR" smtClean="0"/>
              <a:pPr/>
              <a:t>‹#›</a:t>
            </a:fld>
            <a:endParaRPr lang="fa-I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79019B93-E0C5-420F-AA82-F8D712877BD5}" type="datetimeFigureOut">
              <a:rPr lang="fa-IR" smtClean="0"/>
              <a:pPr/>
              <a:t>01/27/1443</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5712542E-035A-4601-8DF4-BE4E24311E73}" type="slidenum">
              <a:rPr lang="fa-IR" smtClean="0"/>
              <a:pPr/>
              <a:t>‹#›</a:t>
            </a:fld>
            <a:endParaRPr lang="fa-I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9019B93-E0C5-420F-AA82-F8D712877BD5}" type="datetimeFigureOut">
              <a:rPr lang="fa-IR" smtClean="0"/>
              <a:pPr/>
              <a:t>01/27/1443</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5712542E-035A-4601-8DF4-BE4E24311E73}" type="slidenum">
              <a:rPr lang="fa-IR" smtClean="0"/>
              <a:pPr/>
              <a:t>‹#›</a:t>
            </a:fld>
            <a:endParaRPr lang="fa-I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9019B93-E0C5-420F-AA82-F8D712877BD5}" type="datetimeFigureOut">
              <a:rPr lang="fa-IR" smtClean="0"/>
              <a:pPr/>
              <a:t>01/27/1443</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5712542E-035A-4601-8DF4-BE4E24311E73}" type="slidenum">
              <a:rPr lang="fa-IR" smtClean="0"/>
              <a:pPr/>
              <a:t>‹#›</a:t>
            </a:fld>
            <a:endParaRPr lang="fa-I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9019B93-E0C5-420F-AA82-F8D712877BD5}" type="datetimeFigureOut">
              <a:rPr lang="fa-IR" smtClean="0"/>
              <a:pPr/>
              <a:t>01/27/1443</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5712542E-035A-4601-8DF4-BE4E24311E73}" type="slidenum">
              <a:rPr lang="fa-IR" smtClean="0"/>
              <a:pPr/>
              <a:t>‹#›</a:t>
            </a:fld>
            <a:endParaRPr lang="fa-I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9019B93-E0C5-420F-AA82-F8D712877BD5}" type="datetimeFigureOut">
              <a:rPr lang="fa-IR" smtClean="0"/>
              <a:pPr/>
              <a:t>01/27/1443</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a:xfrm>
            <a:off x="8077200" y="6356350"/>
            <a:ext cx="609600" cy="365125"/>
          </a:xfrm>
        </p:spPr>
        <p:txBody>
          <a:bodyPr/>
          <a:lstStyle/>
          <a:p>
            <a:fld id="{5712542E-035A-4601-8DF4-BE4E24311E73}" type="slidenum">
              <a:rPr lang="fa-IR" smtClean="0"/>
              <a:pPr/>
              <a:t>‹#›</a:t>
            </a:fld>
            <a:endParaRPr lang="fa-I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79019B93-E0C5-420F-AA82-F8D712877BD5}" type="datetimeFigureOut">
              <a:rPr lang="fa-IR" smtClean="0"/>
              <a:pPr/>
              <a:t>01/27/1443</a:t>
            </a:fld>
            <a:endParaRPr lang="fa-I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a-I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5712542E-035A-4601-8DF4-BE4E24311E73}" type="slidenum">
              <a:rPr lang="fa-IR" smtClean="0"/>
              <a:pPr/>
              <a:t>‹#›</a:t>
            </a:fld>
            <a:endParaRPr lang="fa-I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r" rtl="1"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r" rtl="1"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r" rtl="1"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r" rtl="1"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r" rtl="1"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r" rtl="1"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r" rtl="1"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r" rtl="1"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2536" y="1700808"/>
            <a:ext cx="9396536" cy="1972816"/>
          </a:xfrm>
        </p:spPr>
        <p:txBody>
          <a:bodyPr>
            <a:noAutofit/>
          </a:bodyPr>
          <a:lstStyle/>
          <a:p>
            <a:pPr algn="ctr"/>
            <a:r>
              <a:rPr lang="en-US" sz="4000" dirty="0" smtClean="0"/>
              <a:t/>
            </a:r>
            <a:br>
              <a:rPr lang="en-US" sz="4000" dirty="0" smtClean="0"/>
            </a:br>
            <a:r>
              <a:rPr lang="en-US" sz="4000" dirty="0" smtClean="0"/>
              <a:t/>
            </a:r>
            <a:br>
              <a:rPr lang="en-US" sz="4000" dirty="0" smtClean="0"/>
            </a:br>
            <a:r>
              <a:rPr lang="en-US" sz="4000" dirty="0" smtClean="0"/>
              <a:t/>
            </a:r>
            <a:br>
              <a:rPr lang="en-US" sz="4000" dirty="0" smtClean="0"/>
            </a:br>
            <a:r>
              <a:rPr lang="en-US" sz="4000" dirty="0" smtClean="0">
                <a:solidFill>
                  <a:schemeClr val="tx1"/>
                </a:solidFill>
              </a:rPr>
              <a:t>An Investigation of the </a:t>
            </a:r>
            <a:r>
              <a:rPr lang="en-US" sz="4000" dirty="0" smtClean="0">
                <a:solidFill>
                  <a:schemeClr val="tx1"/>
                </a:solidFill>
              </a:rPr>
              <a:t>Teaching Practice Program Efficacy at </a:t>
            </a:r>
            <a:r>
              <a:rPr lang="en-US" sz="4000" dirty="0" err="1" smtClean="0">
                <a:solidFill>
                  <a:schemeClr val="tx1"/>
                </a:solidFill>
              </a:rPr>
              <a:t>Farhangian</a:t>
            </a:r>
            <a:r>
              <a:rPr lang="en-US" sz="4000" dirty="0" smtClean="0">
                <a:solidFill>
                  <a:schemeClr val="tx1"/>
                </a:solidFill>
              </a:rPr>
              <a:t> University from the ELT Bachelor Graduates’ Viewpoints: A Case Study</a:t>
            </a:r>
            <a:endParaRPr lang="fa-IR" sz="4000" dirty="0">
              <a:solidFill>
                <a:schemeClr val="tx1"/>
              </a:solidFill>
            </a:endParaRPr>
          </a:p>
        </p:txBody>
      </p:sp>
      <p:sp>
        <p:nvSpPr>
          <p:cNvPr id="3" name="Subtitle 2"/>
          <p:cNvSpPr>
            <a:spLocks noGrp="1"/>
          </p:cNvSpPr>
          <p:nvPr>
            <p:ph type="subTitle" idx="1"/>
          </p:nvPr>
        </p:nvSpPr>
        <p:spPr>
          <a:xfrm>
            <a:off x="539552" y="4293096"/>
            <a:ext cx="7854696" cy="1752600"/>
          </a:xfrm>
        </p:spPr>
        <p:txBody>
          <a:bodyPr>
            <a:normAutofit fontScale="85000" lnSpcReduction="20000"/>
          </a:bodyPr>
          <a:lstStyle/>
          <a:p>
            <a:pPr algn="ctr"/>
            <a:r>
              <a:rPr lang="en-US" sz="3200" b="1" dirty="0" smtClean="0">
                <a:latin typeface="+mj-lt"/>
              </a:rPr>
              <a:t>By </a:t>
            </a:r>
            <a:endParaRPr lang="en-US" sz="3200" b="1" dirty="0" smtClean="0">
              <a:solidFill>
                <a:srgbClr val="7030A0"/>
              </a:solidFill>
              <a:latin typeface="+mj-lt"/>
            </a:endParaRPr>
          </a:p>
          <a:p>
            <a:pPr algn="ctr"/>
            <a:r>
              <a:rPr lang="en-US" sz="3200" b="1" dirty="0" smtClean="0">
                <a:solidFill>
                  <a:srgbClr val="FFC000"/>
                </a:solidFill>
                <a:latin typeface="+mj-lt"/>
              </a:rPr>
              <a:t>Dr. </a:t>
            </a:r>
            <a:r>
              <a:rPr lang="en-US" sz="3200" b="1" dirty="0" err="1" smtClean="0">
                <a:solidFill>
                  <a:srgbClr val="FFC000"/>
                </a:solidFill>
                <a:latin typeface="+mj-lt"/>
              </a:rPr>
              <a:t>Nafiseh</a:t>
            </a:r>
            <a:r>
              <a:rPr lang="en-US" sz="3200" b="1" dirty="0" smtClean="0">
                <a:solidFill>
                  <a:srgbClr val="FFC000"/>
                </a:solidFill>
                <a:latin typeface="+mj-lt"/>
              </a:rPr>
              <a:t> </a:t>
            </a:r>
            <a:r>
              <a:rPr lang="en-US" sz="3200" b="1" dirty="0" err="1" smtClean="0">
                <a:solidFill>
                  <a:srgbClr val="FFC000"/>
                </a:solidFill>
                <a:latin typeface="+mj-lt"/>
              </a:rPr>
              <a:t>Salehi</a:t>
            </a:r>
            <a:endParaRPr lang="en-US" sz="3200" b="1" dirty="0" smtClean="0">
              <a:solidFill>
                <a:srgbClr val="FFC000"/>
              </a:solidFill>
              <a:latin typeface="+mj-lt"/>
            </a:endParaRPr>
          </a:p>
          <a:p>
            <a:pPr algn="ctr"/>
            <a:r>
              <a:rPr lang="en-US" sz="3200" b="1" dirty="0" smtClean="0">
                <a:solidFill>
                  <a:srgbClr val="FFC000"/>
                </a:solidFill>
                <a:latin typeface="+mj-lt"/>
              </a:rPr>
              <a:t>Faculty, </a:t>
            </a:r>
            <a:r>
              <a:rPr lang="en-US" sz="3200" b="1" dirty="0" err="1" smtClean="0">
                <a:solidFill>
                  <a:srgbClr val="FFC000"/>
                </a:solidFill>
                <a:latin typeface="+mj-lt"/>
              </a:rPr>
              <a:t>Farhangian</a:t>
            </a:r>
            <a:r>
              <a:rPr lang="en-US" sz="3200" b="1" dirty="0" smtClean="0">
                <a:solidFill>
                  <a:srgbClr val="FFC000"/>
                </a:solidFill>
                <a:latin typeface="+mj-lt"/>
              </a:rPr>
              <a:t> University</a:t>
            </a:r>
          </a:p>
          <a:p>
            <a:pPr algn="ctr"/>
            <a:r>
              <a:rPr lang="en-US" sz="3200" b="1" dirty="0" err="1" smtClean="0">
                <a:solidFill>
                  <a:srgbClr val="FFC000"/>
                </a:solidFill>
                <a:latin typeface="+mj-lt"/>
              </a:rPr>
              <a:t>Semnan</a:t>
            </a:r>
            <a:endParaRPr lang="fa-IR" sz="3200" b="1" dirty="0">
              <a:solidFill>
                <a:srgbClr val="FFC000"/>
              </a:solidFill>
              <a:latin typeface="+mj-l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Research Method</a:t>
            </a:r>
            <a:endParaRPr lang="fa-IR" dirty="0"/>
          </a:p>
        </p:txBody>
      </p:sp>
      <p:sp>
        <p:nvSpPr>
          <p:cNvPr id="3" name="Content Placeholder 2"/>
          <p:cNvSpPr>
            <a:spLocks noGrp="1"/>
          </p:cNvSpPr>
          <p:nvPr>
            <p:ph idx="1"/>
          </p:nvPr>
        </p:nvSpPr>
        <p:spPr/>
        <p:txBody>
          <a:bodyPr/>
          <a:lstStyle/>
          <a:p>
            <a:pPr algn="l" rtl="0">
              <a:buNone/>
            </a:pPr>
            <a:r>
              <a:rPr lang="en-US" dirty="0" smtClean="0"/>
              <a:t>        This </a:t>
            </a:r>
            <a:r>
              <a:rPr lang="en-US" dirty="0" smtClean="0"/>
              <a:t>is a qualitative study using grounded theory research method. </a:t>
            </a:r>
            <a:endParaRPr lang="en-US" dirty="0" smtClean="0"/>
          </a:p>
          <a:p>
            <a:pPr algn="l" rtl="0">
              <a:buNone/>
            </a:pPr>
            <a:endParaRPr lang="en-US" dirty="0" smtClean="0"/>
          </a:p>
          <a:p>
            <a:pPr algn="just" rtl="0">
              <a:buNone/>
            </a:pPr>
            <a:r>
              <a:rPr lang="en-US" b="1" dirty="0" smtClean="0"/>
              <a:t>        Grounded </a:t>
            </a:r>
            <a:r>
              <a:rPr lang="en-US" b="1" dirty="0" smtClean="0"/>
              <a:t>theory</a:t>
            </a:r>
            <a:r>
              <a:rPr lang="en-US" dirty="0" smtClean="0"/>
              <a:t> may be defined as: 'the discovery of theory from data systematically obtained from social research' (Glaser and Strauss </a:t>
            </a:r>
            <a:r>
              <a:rPr lang="en-US" dirty="0" smtClean="0"/>
              <a:t>1967, p. </a:t>
            </a:r>
            <a:r>
              <a:rPr lang="en-US" dirty="0" smtClean="0"/>
              <a:t>2</a:t>
            </a:r>
            <a:r>
              <a:rPr lang="en-US" dirty="0" smtClean="0"/>
              <a:t>)</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Participants</a:t>
            </a:r>
            <a:endParaRPr lang="fa-IR" dirty="0"/>
          </a:p>
        </p:txBody>
      </p:sp>
      <p:sp>
        <p:nvSpPr>
          <p:cNvPr id="3" name="Content Placeholder 2"/>
          <p:cNvSpPr>
            <a:spLocks noGrp="1"/>
          </p:cNvSpPr>
          <p:nvPr>
            <p:ph idx="1"/>
          </p:nvPr>
        </p:nvSpPr>
        <p:spPr/>
        <p:txBody>
          <a:bodyPr>
            <a:normAutofit lnSpcReduction="10000"/>
          </a:bodyPr>
          <a:lstStyle/>
          <a:p>
            <a:pPr algn="just" rtl="0">
              <a:buNone/>
            </a:pPr>
            <a:r>
              <a:rPr lang="en-US" dirty="0" smtClean="0"/>
              <a:t>     Participants </a:t>
            </a:r>
            <a:r>
              <a:rPr lang="en-US" dirty="0" smtClean="0"/>
              <a:t>involved in this study </a:t>
            </a:r>
            <a:r>
              <a:rPr lang="en-US" dirty="0" smtClean="0"/>
              <a:t>were 11 </a:t>
            </a:r>
            <a:r>
              <a:rPr lang="en-US" b="1" dirty="0" smtClean="0"/>
              <a:t>English Language Teaching</a:t>
            </a:r>
            <a:r>
              <a:rPr lang="en-US" dirty="0" smtClean="0"/>
              <a:t> (</a:t>
            </a:r>
            <a:r>
              <a:rPr lang="en-US" b="1" dirty="0" smtClean="0"/>
              <a:t>ELT</a:t>
            </a:r>
            <a:r>
              <a:rPr lang="en-US" dirty="0" smtClean="0"/>
              <a:t>) </a:t>
            </a:r>
            <a:r>
              <a:rPr lang="en-US" dirty="0" smtClean="0"/>
              <a:t> </a:t>
            </a:r>
            <a:r>
              <a:rPr lang="en-US" dirty="0" smtClean="0"/>
              <a:t>bachelor </a:t>
            </a:r>
            <a:r>
              <a:rPr lang="en-US" dirty="0" smtClean="0"/>
              <a:t>graduates. They had studied English for four years at </a:t>
            </a:r>
            <a:r>
              <a:rPr lang="en-US" dirty="0" err="1" smtClean="0"/>
              <a:t>Semnan</a:t>
            </a:r>
            <a:r>
              <a:rPr lang="en-US" dirty="0" smtClean="0"/>
              <a:t> </a:t>
            </a:r>
            <a:r>
              <a:rPr lang="en-US" dirty="0" err="1" smtClean="0"/>
              <a:t>Farhangian</a:t>
            </a:r>
            <a:r>
              <a:rPr lang="en-US" dirty="0" smtClean="0"/>
              <a:t> university. The study was delimited to only female participants.</a:t>
            </a:r>
          </a:p>
          <a:p>
            <a:pPr algn="just" rtl="0">
              <a:buNone/>
            </a:pPr>
            <a:endParaRPr lang="en-US" dirty="0" smtClean="0"/>
          </a:p>
          <a:p>
            <a:pPr algn="just" rtl="0">
              <a:buNone/>
            </a:pPr>
            <a:r>
              <a:rPr lang="en-US" dirty="0" smtClean="0"/>
              <a:t>      The </a:t>
            </a:r>
            <a:r>
              <a:rPr lang="en-US" dirty="0" smtClean="0"/>
              <a:t>method of sampling in this study was the </a:t>
            </a:r>
            <a:r>
              <a:rPr lang="en-US" dirty="0" smtClean="0"/>
              <a:t>convenience </a:t>
            </a:r>
            <a:r>
              <a:rPr lang="en-US" dirty="0" smtClean="0"/>
              <a:t>sampling method, in which the subjects were selected from the target population on the basis of their accessibility and convenience to the researcher (Ross, 2005). </a:t>
            </a:r>
            <a:endParaRPr lang="fa-I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60648"/>
            <a:ext cx="8229600" cy="1143000"/>
          </a:xfrm>
        </p:spPr>
        <p:txBody>
          <a:bodyPr/>
          <a:lstStyle/>
          <a:p>
            <a:pPr algn="ctr"/>
            <a:r>
              <a:rPr lang="en-US" dirty="0" smtClean="0"/>
              <a:t>Instrumentation </a:t>
            </a:r>
            <a:endParaRPr lang="fa-IR" dirty="0"/>
          </a:p>
        </p:txBody>
      </p:sp>
      <p:sp>
        <p:nvSpPr>
          <p:cNvPr id="3" name="Content Placeholder 2"/>
          <p:cNvSpPr>
            <a:spLocks noGrp="1"/>
          </p:cNvSpPr>
          <p:nvPr>
            <p:ph idx="1"/>
          </p:nvPr>
        </p:nvSpPr>
        <p:spPr>
          <a:xfrm>
            <a:off x="467544" y="1412776"/>
            <a:ext cx="8496944" cy="5256584"/>
          </a:xfrm>
        </p:spPr>
        <p:txBody>
          <a:bodyPr>
            <a:normAutofit fontScale="55000" lnSpcReduction="20000"/>
          </a:bodyPr>
          <a:lstStyle/>
          <a:p>
            <a:pPr algn="just" rtl="0">
              <a:buFont typeface="Wingdings" pitchFamily="2" charset="2"/>
              <a:buChar char="Ø"/>
            </a:pPr>
            <a:r>
              <a:rPr lang="en-US" sz="3600" dirty="0" smtClean="0"/>
              <a:t>Interviews</a:t>
            </a:r>
          </a:p>
          <a:p>
            <a:pPr algn="just" rtl="0">
              <a:buNone/>
            </a:pPr>
            <a:r>
              <a:rPr lang="en-US" sz="3600" dirty="0" smtClean="0"/>
              <a:t>       </a:t>
            </a:r>
          </a:p>
          <a:p>
            <a:pPr algn="just" rtl="0">
              <a:buNone/>
            </a:pPr>
            <a:r>
              <a:rPr lang="en-US" sz="3600" dirty="0" smtClean="0"/>
              <a:t> </a:t>
            </a:r>
            <a:r>
              <a:rPr lang="en-US" sz="3600" dirty="0" smtClean="0"/>
              <a:t>      One </a:t>
            </a:r>
            <a:r>
              <a:rPr lang="en-US" sz="3600" dirty="0" smtClean="0"/>
              <a:t>of instrument which well suit grounded theory is interviewing since through interviews, researchers can elicit participants' experience, ideas, and strategies. Interviews give the opportunity to the researcher to deeply discover interviewees' perspectives. They are able to seek the details about each idea and extract explanations about how and why of a phenomenon (</a:t>
            </a:r>
            <a:r>
              <a:rPr lang="en-US" sz="3600" dirty="0" err="1" smtClean="0"/>
              <a:t>Charmaz</a:t>
            </a:r>
            <a:r>
              <a:rPr lang="en-US" sz="3600" dirty="0" smtClean="0"/>
              <a:t>, 2008; Glaser, 1967; Strauss &amp; Corbin, 1998).</a:t>
            </a:r>
            <a:br>
              <a:rPr lang="en-US" sz="3600" dirty="0" smtClean="0"/>
            </a:br>
            <a:endParaRPr lang="en-US" sz="3600" dirty="0" smtClean="0"/>
          </a:p>
          <a:p>
            <a:pPr algn="just" rtl="0">
              <a:buNone/>
            </a:pPr>
            <a:r>
              <a:rPr lang="en-US" sz="3600" dirty="0" smtClean="0"/>
              <a:t>      ​To this aim, the researcher prepared some interview questions, sampled the participants, asked their permission for recording their audios, and then started the interviews by posing the questions. </a:t>
            </a:r>
          </a:p>
          <a:p>
            <a:pPr algn="just" rtl="0">
              <a:buNone/>
            </a:pPr>
            <a:endParaRPr lang="en-US" sz="3600" dirty="0" smtClean="0"/>
          </a:p>
          <a:p>
            <a:pPr algn="just" rtl="0">
              <a:buNone/>
            </a:pPr>
            <a:r>
              <a:rPr lang="en-US" sz="3600" dirty="0" smtClean="0"/>
              <a:t>       During the interview, she tried to listen carefully and ask for clarification whenever the statements were unclear. She also tried to direct the interviews toward the issue and prevented interviewees from leading the discussion to other side issues.</a:t>
            </a:r>
          </a:p>
          <a:p>
            <a:pPr algn="just" rtl="0">
              <a:buFont typeface="Wingdings" pitchFamily="2" charset="2"/>
              <a:buChar char="Ø"/>
            </a:pPr>
            <a:endParaRPr lang="en-US" sz="3600" dirty="0" smtClean="0"/>
          </a:p>
          <a:p>
            <a:pPr algn="just" rtl="0">
              <a:buNone/>
            </a:pPr>
            <a:endParaRPr lang="en-US" sz="3600"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476672"/>
            <a:ext cx="8229600" cy="1143000"/>
          </a:xfrm>
        </p:spPr>
        <p:txBody>
          <a:bodyPr/>
          <a:lstStyle/>
          <a:p>
            <a:pPr algn="ctr"/>
            <a:r>
              <a:rPr lang="en-US" dirty="0" smtClean="0"/>
              <a:t>Findings </a:t>
            </a:r>
            <a:endParaRPr lang="fa-IR" dirty="0"/>
          </a:p>
        </p:txBody>
      </p:sp>
      <p:sp>
        <p:nvSpPr>
          <p:cNvPr id="3" name="Content Placeholder 2"/>
          <p:cNvSpPr>
            <a:spLocks noGrp="1"/>
          </p:cNvSpPr>
          <p:nvPr>
            <p:ph idx="1"/>
          </p:nvPr>
        </p:nvSpPr>
        <p:spPr>
          <a:xfrm>
            <a:off x="457200" y="1700808"/>
            <a:ext cx="8507288" cy="4968552"/>
          </a:xfrm>
        </p:spPr>
        <p:txBody>
          <a:bodyPr>
            <a:normAutofit/>
          </a:bodyPr>
          <a:lstStyle/>
          <a:p>
            <a:pPr algn="just" rtl="0"/>
            <a:r>
              <a:rPr lang="en-US" dirty="0" smtClean="0"/>
              <a:t>        Internship Challenges </a:t>
            </a:r>
            <a:r>
              <a:rPr lang="en-US" dirty="0" smtClean="0"/>
              <a:t> and weaknesses as stated by the participants </a:t>
            </a:r>
          </a:p>
          <a:p>
            <a:pPr algn="just" rtl="0">
              <a:buNone/>
            </a:pPr>
            <a:endParaRPr lang="en-US" dirty="0" smtClean="0"/>
          </a:p>
          <a:p>
            <a:pPr algn="just" rtl="0">
              <a:buNone/>
            </a:pPr>
            <a:r>
              <a:rPr lang="en-US" dirty="0" smtClean="0"/>
              <a:t>        Some </a:t>
            </a:r>
            <a:r>
              <a:rPr lang="en-US" dirty="0" smtClean="0"/>
              <a:t>internship problems of </a:t>
            </a:r>
            <a:r>
              <a:rPr lang="en-US" dirty="0" err="1" smtClean="0"/>
              <a:t>Farhangian</a:t>
            </a:r>
            <a:r>
              <a:rPr lang="en-US" dirty="0" smtClean="0"/>
              <a:t> university ELT students </a:t>
            </a:r>
            <a:r>
              <a:rPr lang="en-US" dirty="0" smtClean="0"/>
              <a:t>can be divided into the following two parts:</a:t>
            </a:r>
            <a:endParaRPr lang="fa-I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Problems caused by universities</a:t>
            </a:r>
            <a:endParaRPr lang="fa-IR" dirty="0"/>
          </a:p>
        </p:txBody>
      </p:sp>
      <p:sp>
        <p:nvSpPr>
          <p:cNvPr id="3" name="Content Placeholder 2"/>
          <p:cNvSpPr>
            <a:spLocks noGrp="1"/>
          </p:cNvSpPr>
          <p:nvPr>
            <p:ph idx="1"/>
          </p:nvPr>
        </p:nvSpPr>
        <p:spPr/>
        <p:txBody>
          <a:bodyPr>
            <a:normAutofit fontScale="92500" lnSpcReduction="10000"/>
          </a:bodyPr>
          <a:lstStyle/>
          <a:p>
            <a:pPr algn="l" rtl="0">
              <a:buNone/>
            </a:pPr>
            <a:r>
              <a:rPr lang="en-US" dirty="0" smtClean="0"/>
              <a:t>1 </a:t>
            </a:r>
            <a:r>
              <a:rPr lang="en-US" dirty="0" smtClean="0"/>
              <a:t>- Absence of the supervisor (or the trainee supervisor) and </a:t>
            </a:r>
            <a:r>
              <a:rPr lang="en-US" dirty="0" smtClean="0"/>
              <a:t>his/her </a:t>
            </a:r>
            <a:r>
              <a:rPr lang="en-US" dirty="0" smtClean="0"/>
              <a:t>lack of communication during the internship.</a:t>
            </a:r>
          </a:p>
          <a:p>
            <a:pPr algn="l" rtl="0">
              <a:buNone/>
            </a:pPr>
            <a:r>
              <a:rPr lang="en-US" dirty="0" smtClean="0"/>
              <a:t>2 - Lack of information resources: due to the lack of available resources and their dissimilarity, there is a rare possibility of gaining the same experience for students in the same </a:t>
            </a:r>
            <a:r>
              <a:rPr lang="en-US" dirty="0" smtClean="0"/>
              <a:t>field. Consequently, </a:t>
            </a:r>
            <a:r>
              <a:rPr lang="en-US" dirty="0" smtClean="0"/>
              <a:t>the student's level of learning will be different.</a:t>
            </a:r>
          </a:p>
          <a:p>
            <a:pPr algn="l" rtl="0">
              <a:buNone/>
            </a:pPr>
            <a:r>
              <a:rPr lang="en-US" dirty="0" smtClean="0"/>
              <a:t>3- </a:t>
            </a:r>
            <a:r>
              <a:rPr lang="en-US" dirty="0" smtClean="0"/>
              <a:t>The evaluation of </a:t>
            </a:r>
            <a:r>
              <a:rPr lang="en-US" dirty="0" smtClean="0"/>
              <a:t>the quality of internship: </a:t>
            </a:r>
            <a:r>
              <a:rPr lang="en-US" dirty="0" smtClean="0"/>
              <a:t>the </a:t>
            </a:r>
            <a:r>
              <a:rPr lang="en-US" dirty="0" smtClean="0"/>
              <a:t>extent of learning and increasing the practical knowledge of students during the Internship is not given much </a:t>
            </a:r>
            <a:r>
              <a:rPr lang="en-US" dirty="0" smtClean="0"/>
              <a:t>attention. In fact, reporting </a:t>
            </a:r>
            <a:r>
              <a:rPr lang="en-US" dirty="0" smtClean="0"/>
              <a:t>and </a:t>
            </a:r>
            <a:r>
              <a:rPr lang="en-US" dirty="0" smtClean="0"/>
              <a:t>gaining more scores have the priorities. </a:t>
            </a:r>
            <a:endParaRPr lang="fa-I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rtl="0">
              <a:buNone/>
            </a:pPr>
            <a:r>
              <a:rPr lang="en-US" dirty="0" smtClean="0"/>
              <a:t>4-</a:t>
            </a:r>
            <a:r>
              <a:rPr lang="en-US" dirty="0" smtClean="0"/>
              <a:t> The large number of students in each group under the supervision of the internship </a:t>
            </a:r>
            <a:r>
              <a:rPr lang="en-US" dirty="0" smtClean="0"/>
              <a:t>supervisor</a:t>
            </a:r>
          </a:p>
          <a:p>
            <a:pPr algn="just" rtl="0">
              <a:buNone/>
            </a:pPr>
            <a:r>
              <a:rPr lang="en-US" dirty="0" smtClean="0"/>
              <a:t>5- Traffic and transfer of students and supervisors to the schools implementing the internship program</a:t>
            </a:r>
            <a:endParaRPr lang="fa-I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School-related problems</a:t>
            </a:r>
            <a:endParaRPr lang="fa-IR" dirty="0"/>
          </a:p>
        </p:txBody>
      </p:sp>
      <p:sp>
        <p:nvSpPr>
          <p:cNvPr id="3" name="Content Placeholder 2"/>
          <p:cNvSpPr>
            <a:spLocks noGrp="1"/>
          </p:cNvSpPr>
          <p:nvPr>
            <p:ph idx="1"/>
          </p:nvPr>
        </p:nvSpPr>
        <p:spPr/>
        <p:txBody>
          <a:bodyPr>
            <a:normAutofit lnSpcReduction="10000"/>
          </a:bodyPr>
          <a:lstStyle/>
          <a:p>
            <a:pPr algn="just" rtl="0">
              <a:buNone/>
            </a:pPr>
            <a:r>
              <a:rPr lang="en-US" dirty="0" smtClean="0"/>
              <a:t>1- </a:t>
            </a:r>
            <a:r>
              <a:rPr lang="en-US" dirty="0" smtClean="0"/>
              <a:t>Admission: Most large and elite schools  usually refuse to admit students, or set </a:t>
            </a:r>
            <a:r>
              <a:rPr lang="en-US" dirty="0" smtClean="0"/>
              <a:t>conditions. Here</a:t>
            </a:r>
            <a:r>
              <a:rPr lang="en-US" dirty="0" smtClean="0"/>
              <a:t>, the student prefers to do internships in smaller schools.</a:t>
            </a:r>
          </a:p>
          <a:p>
            <a:pPr algn="just" rtl="0">
              <a:buNone/>
            </a:pPr>
            <a:r>
              <a:rPr lang="en-US" dirty="0" smtClean="0"/>
              <a:t>2- Not having a special person to guide students at schools</a:t>
            </a:r>
            <a:r>
              <a:rPr lang="en-US" dirty="0" smtClean="0"/>
              <a:t>.</a:t>
            </a:r>
          </a:p>
          <a:p>
            <a:pPr algn="just" rtl="0">
              <a:buNone/>
            </a:pPr>
            <a:r>
              <a:rPr lang="en-US" dirty="0" smtClean="0"/>
              <a:t>3- Not enough well-experienced teachers especially in the field of ELT to guide the students</a:t>
            </a:r>
            <a:endParaRPr lang="en-US" dirty="0" smtClean="0"/>
          </a:p>
          <a:p>
            <a:pPr algn="just" rtl="0">
              <a:buNone/>
            </a:pPr>
            <a:r>
              <a:rPr lang="en-US" dirty="0" smtClean="0"/>
              <a:t>4 </a:t>
            </a:r>
            <a:r>
              <a:rPr lang="en-US" dirty="0" smtClean="0"/>
              <a:t>- Students do not have welfare facilities at schools.</a:t>
            </a:r>
          </a:p>
          <a:p>
            <a:pPr algn="just" rtl="0">
              <a:buNone/>
            </a:pPr>
            <a:r>
              <a:rPr lang="en-US" dirty="0" smtClean="0"/>
              <a:t>5 </a:t>
            </a:r>
            <a:r>
              <a:rPr lang="en-US" dirty="0" smtClean="0"/>
              <a:t>- Other problems: such as lack of motivation in managers of schools and their unfamiliarity with the importance of internships.</a:t>
            </a:r>
          </a:p>
          <a:p>
            <a:pPr algn="just" rtl="0">
              <a:buNone/>
            </a:pPr>
            <a:endParaRPr lang="fa-I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1124744"/>
            <a:ext cx="8363272" cy="5400600"/>
          </a:xfrm>
        </p:spPr>
        <p:txBody>
          <a:bodyPr/>
          <a:lstStyle/>
          <a:p>
            <a:pPr algn="just" rtl="0">
              <a:buNone/>
            </a:pPr>
            <a:r>
              <a:rPr lang="en-US" dirty="0" smtClean="0"/>
              <a:t> 6- Duplication </a:t>
            </a:r>
            <a:r>
              <a:rPr lang="en-US" dirty="0" smtClean="0"/>
              <a:t>of </a:t>
            </a:r>
            <a:r>
              <a:rPr lang="en-US" dirty="0" smtClean="0"/>
              <a:t>schools: </a:t>
            </a:r>
            <a:r>
              <a:rPr lang="en-US" dirty="0" smtClean="0"/>
              <a:t>most students were motivated enough in the beginning, but over time due to the duplication of schools, students often did not have the initial enthusiasm. </a:t>
            </a:r>
            <a:r>
              <a:rPr lang="en-US" dirty="0" smtClean="0"/>
              <a:t>They were </a:t>
            </a:r>
            <a:r>
              <a:rPr lang="en-US" dirty="0" smtClean="0"/>
              <a:t>going to school only to meet the internship requirements</a:t>
            </a:r>
            <a:r>
              <a:rPr lang="en-US" dirty="0" smtClean="0"/>
              <a:t>.</a:t>
            </a:r>
          </a:p>
          <a:p>
            <a:pPr algn="just" rtl="0">
              <a:buNone/>
            </a:pPr>
            <a:r>
              <a:rPr lang="en-US" dirty="0" smtClean="0"/>
              <a:t>7- </a:t>
            </a:r>
            <a:r>
              <a:rPr lang="en-US" dirty="0" smtClean="0"/>
              <a:t>Teachers </a:t>
            </a:r>
            <a:r>
              <a:rPr lang="en-US" dirty="0" smtClean="0"/>
              <a:t>did </a:t>
            </a:r>
            <a:r>
              <a:rPr lang="en-US" dirty="0" smtClean="0"/>
              <a:t>not use new </a:t>
            </a:r>
            <a:r>
              <a:rPr lang="en-US" dirty="0" smtClean="0"/>
              <a:t>ELT methods </a:t>
            </a:r>
          </a:p>
          <a:p>
            <a:pPr algn="just" rtl="0">
              <a:buNone/>
            </a:pPr>
            <a:r>
              <a:rPr lang="en-US" dirty="0" smtClean="0"/>
              <a:t>8-Lack </a:t>
            </a:r>
            <a:r>
              <a:rPr lang="en-US" dirty="0" smtClean="0"/>
              <a:t>of intimate communication between the tutor and the </a:t>
            </a:r>
            <a:r>
              <a:rPr lang="en-US" dirty="0" smtClean="0"/>
              <a:t>intern</a:t>
            </a:r>
          </a:p>
          <a:p>
            <a:pPr algn="just" rtl="0">
              <a:buNone/>
            </a:pPr>
            <a:r>
              <a:rPr lang="en-US" dirty="0" smtClean="0"/>
              <a:t>9-High </a:t>
            </a:r>
            <a:r>
              <a:rPr lang="en-US" dirty="0" smtClean="0"/>
              <a:t>capacity of students in small </a:t>
            </a:r>
            <a:r>
              <a:rPr lang="en-US" dirty="0" smtClean="0"/>
              <a:t>classes</a:t>
            </a:r>
          </a:p>
          <a:p>
            <a:pPr algn="just" rtl="0">
              <a:buNone/>
            </a:pPr>
            <a:r>
              <a:rPr lang="en-US" dirty="0" smtClean="0"/>
              <a:t>10- </a:t>
            </a:r>
            <a:r>
              <a:rPr lang="en-US" dirty="0" smtClean="0"/>
              <a:t>Lack of proper </a:t>
            </a:r>
            <a:r>
              <a:rPr lang="en-US" dirty="0" smtClean="0"/>
              <a:t>specific program on </a:t>
            </a:r>
            <a:r>
              <a:rPr lang="en-US" dirty="0" smtClean="0"/>
              <a:t>the internship days</a:t>
            </a:r>
            <a:endParaRPr lang="fa-I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2636912"/>
            <a:ext cx="8589640" cy="1656184"/>
          </a:xfrm>
        </p:spPr>
        <p:txBody>
          <a:bodyPr>
            <a:normAutofit/>
          </a:bodyPr>
          <a:lstStyle/>
          <a:p>
            <a:pPr algn="ctr"/>
            <a:r>
              <a:rPr lang="en-US" dirty="0" smtClean="0"/>
              <a:t>Internship strengths and opportunities</a:t>
            </a:r>
            <a:endParaRPr lang="fa-I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980728"/>
            <a:ext cx="9144000" cy="1143000"/>
          </a:xfrm>
        </p:spPr>
        <p:txBody>
          <a:bodyPr>
            <a:normAutofit fontScale="90000"/>
          </a:bodyPr>
          <a:lstStyle/>
          <a:p>
            <a:pPr algn="ctr"/>
            <a:r>
              <a:rPr lang="en-US" dirty="0" smtClean="0"/>
              <a:t>Career research and skills development</a:t>
            </a:r>
            <a:br>
              <a:rPr lang="en-US" dirty="0" smtClean="0"/>
            </a:br>
            <a:endParaRPr lang="fa-IR" dirty="0"/>
          </a:p>
        </p:txBody>
      </p:sp>
      <p:sp>
        <p:nvSpPr>
          <p:cNvPr id="3" name="Content Placeholder 2"/>
          <p:cNvSpPr>
            <a:spLocks noGrp="1"/>
          </p:cNvSpPr>
          <p:nvPr>
            <p:ph idx="1"/>
          </p:nvPr>
        </p:nvSpPr>
        <p:spPr/>
        <p:txBody>
          <a:bodyPr/>
          <a:lstStyle/>
          <a:p>
            <a:pPr algn="just" rtl="0">
              <a:buNone/>
            </a:pPr>
            <a:endParaRPr lang="en-US" dirty="0" smtClean="0"/>
          </a:p>
          <a:p>
            <a:pPr algn="just" rtl="0">
              <a:buNone/>
            </a:pPr>
            <a:r>
              <a:rPr lang="en-US" dirty="0" smtClean="0"/>
              <a:t>      One </a:t>
            </a:r>
            <a:r>
              <a:rPr lang="en-US" dirty="0" smtClean="0"/>
              <a:t>of the most valuable aspects of an internship may be getting the opportunity to talk to professional people formally or informally in the field of </a:t>
            </a:r>
            <a:r>
              <a:rPr lang="en-US" dirty="0" smtClean="0"/>
              <a:t>internship. </a:t>
            </a:r>
            <a:r>
              <a:rPr lang="en-US" dirty="0" smtClean="0"/>
              <a:t>Interns can ask them about their </a:t>
            </a:r>
            <a:r>
              <a:rPr lang="en-US" dirty="0" smtClean="0"/>
              <a:t>careers and </a:t>
            </a:r>
            <a:r>
              <a:rPr lang="en-US" dirty="0" smtClean="0"/>
              <a:t>ask them for advice or counsel to </a:t>
            </a:r>
            <a:r>
              <a:rPr lang="en-US" dirty="0" smtClean="0"/>
              <a:t>them.</a:t>
            </a:r>
            <a:endParaRPr lang="fa-I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908720"/>
            <a:ext cx="8229600" cy="1143000"/>
          </a:xfrm>
        </p:spPr>
        <p:txBody>
          <a:bodyPr>
            <a:normAutofit fontScale="90000"/>
          </a:bodyPr>
          <a:lstStyle/>
          <a:p>
            <a:pPr algn="ctr"/>
            <a:r>
              <a:rPr lang="en-US" dirty="0" smtClean="0"/>
              <a:t>Introduction</a:t>
            </a:r>
            <a:br>
              <a:rPr lang="en-US" dirty="0" smtClean="0"/>
            </a:br>
            <a:endParaRPr lang="fa-IR" dirty="0"/>
          </a:p>
        </p:txBody>
      </p:sp>
      <p:sp>
        <p:nvSpPr>
          <p:cNvPr id="3" name="Content Placeholder 2"/>
          <p:cNvSpPr>
            <a:spLocks noGrp="1"/>
          </p:cNvSpPr>
          <p:nvPr>
            <p:ph idx="1"/>
          </p:nvPr>
        </p:nvSpPr>
        <p:spPr/>
        <p:txBody>
          <a:bodyPr>
            <a:normAutofit/>
          </a:bodyPr>
          <a:lstStyle/>
          <a:p>
            <a:pPr algn="just" rtl="0">
              <a:buNone/>
            </a:pPr>
            <a:r>
              <a:rPr lang="en-US" dirty="0" smtClean="0"/>
              <a:t>       Teaching </a:t>
            </a:r>
            <a:r>
              <a:rPr lang="en-US" dirty="0"/>
              <a:t>practice is </a:t>
            </a:r>
            <a:r>
              <a:rPr lang="en-US" dirty="0" smtClean="0"/>
              <a:t>considered as an </a:t>
            </a:r>
            <a:r>
              <a:rPr lang="en-US" dirty="0"/>
              <a:t>important component of becoming a teacher. It </a:t>
            </a:r>
            <a:r>
              <a:rPr lang="en-US" dirty="0" smtClean="0"/>
              <a:t>provides the student </a:t>
            </a:r>
            <a:r>
              <a:rPr lang="en-US" dirty="0"/>
              <a:t>teachers experience in the actual teaching and learning environment </a:t>
            </a:r>
            <a:r>
              <a:rPr lang="en-US" dirty="0" smtClean="0"/>
              <a:t>(Meier</a:t>
            </a:r>
            <a:r>
              <a:rPr lang="en-US" dirty="0"/>
              <a:t>, </a:t>
            </a:r>
            <a:r>
              <a:rPr lang="en-US" dirty="0" smtClean="0"/>
              <a:t>2004; </a:t>
            </a:r>
            <a:r>
              <a:rPr lang="en-US" dirty="0"/>
              <a:t>Perry, </a:t>
            </a:r>
            <a:r>
              <a:rPr lang="en-US" dirty="0" smtClean="0"/>
              <a:t>2004). </a:t>
            </a:r>
            <a:r>
              <a:rPr lang="en-US" dirty="0"/>
              <a:t>During teaching practice, a student teacher </a:t>
            </a:r>
            <a:r>
              <a:rPr lang="en-US" dirty="0" smtClean="0"/>
              <a:t>has the </a:t>
            </a:r>
            <a:r>
              <a:rPr lang="en-US" dirty="0"/>
              <a:t>opportunity to try the art of teaching before actually getting into the real world of the teaching profession (</a:t>
            </a:r>
            <a:r>
              <a:rPr lang="en-US" dirty="0" err="1"/>
              <a:t>Kasanda</a:t>
            </a:r>
            <a:r>
              <a:rPr lang="en-US" dirty="0"/>
              <a:t>, 1995).</a:t>
            </a:r>
            <a:endParaRPr lang="fa-I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1124744"/>
            <a:ext cx="8229600" cy="1143000"/>
          </a:xfrm>
        </p:spPr>
        <p:txBody>
          <a:bodyPr>
            <a:normAutofit fontScale="90000"/>
          </a:bodyPr>
          <a:lstStyle/>
          <a:p>
            <a:pPr algn="ctr"/>
            <a:r>
              <a:rPr lang="en-US" dirty="0" smtClean="0"/>
              <a:t>Networking</a:t>
            </a:r>
            <a:br>
              <a:rPr lang="en-US" dirty="0" smtClean="0"/>
            </a:br>
            <a:endParaRPr lang="fa-IR" dirty="0"/>
          </a:p>
        </p:txBody>
      </p:sp>
      <p:sp>
        <p:nvSpPr>
          <p:cNvPr id="3" name="Content Placeholder 2"/>
          <p:cNvSpPr>
            <a:spLocks noGrp="1"/>
          </p:cNvSpPr>
          <p:nvPr>
            <p:ph idx="1"/>
          </p:nvPr>
        </p:nvSpPr>
        <p:spPr/>
        <p:txBody>
          <a:bodyPr/>
          <a:lstStyle/>
          <a:p>
            <a:pPr algn="just" rtl="0">
              <a:buNone/>
            </a:pPr>
            <a:r>
              <a:rPr lang="en-US" dirty="0" smtClean="0"/>
              <a:t>     People </a:t>
            </a:r>
            <a:r>
              <a:rPr lang="en-US" dirty="0" smtClean="0"/>
              <a:t>who meet during an internship may surprisingly reappear later in the interns' lives</a:t>
            </a:r>
            <a:r>
              <a:rPr lang="en-US" dirty="0" smtClean="0"/>
              <a:t>. Especially </a:t>
            </a:r>
            <a:r>
              <a:rPr lang="en-US" dirty="0" smtClean="0"/>
              <a:t>if the interns continue to work in that field of work or live in the same city. </a:t>
            </a:r>
            <a:endParaRPr lang="en-US" dirty="0" smtClean="0"/>
          </a:p>
          <a:p>
            <a:pPr algn="just" rtl="0">
              <a:buNone/>
            </a:pPr>
            <a:endParaRPr lang="en-US" dirty="0" smtClean="0"/>
          </a:p>
          <a:p>
            <a:pPr algn="just" rtl="0">
              <a:buNone/>
            </a:pPr>
            <a:r>
              <a:rPr lang="en-US" dirty="0" smtClean="0"/>
              <a:t>     An </a:t>
            </a:r>
            <a:r>
              <a:rPr lang="en-US" dirty="0" smtClean="0"/>
              <a:t>example might be former interns co-workers during an internship become their bosses or even their coach .</a:t>
            </a:r>
            <a:endParaRPr lang="fa-I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Gaining Experience </a:t>
            </a:r>
            <a:endParaRPr lang="fa-IR" dirty="0"/>
          </a:p>
        </p:txBody>
      </p:sp>
      <p:sp>
        <p:nvSpPr>
          <p:cNvPr id="3" name="Content Placeholder 2"/>
          <p:cNvSpPr>
            <a:spLocks noGrp="1"/>
          </p:cNvSpPr>
          <p:nvPr>
            <p:ph idx="1"/>
          </p:nvPr>
        </p:nvSpPr>
        <p:spPr>
          <a:xfrm>
            <a:off x="539552" y="3068960"/>
            <a:ext cx="8229600" cy="4389120"/>
          </a:xfrm>
        </p:spPr>
        <p:txBody>
          <a:bodyPr/>
          <a:lstStyle/>
          <a:p>
            <a:pPr algn="l" rtl="0">
              <a:buNone/>
            </a:pPr>
            <a:r>
              <a:rPr lang="en-US" dirty="0" smtClean="0"/>
              <a:t>    Providing </a:t>
            </a:r>
            <a:r>
              <a:rPr lang="en-US" dirty="0" smtClean="0"/>
              <a:t>the opportunity to gain experience and create an experimental background for university graduates</a:t>
            </a:r>
            <a:endParaRPr lang="fa-I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980728"/>
            <a:ext cx="8229600" cy="1143000"/>
          </a:xfrm>
        </p:spPr>
        <p:txBody>
          <a:bodyPr>
            <a:normAutofit fontScale="90000"/>
          </a:bodyPr>
          <a:lstStyle/>
          <a:p>
            <a:pPr algn="ctr"/>
            <a:r>
              <a:rPr lang="en-US" dirty="0" smtClean="0"/>
              <a:t>Bridging the </a:t>
            </a:r>
            <a:r>
              <a:rPr lang="en-US" dirty="0" smtClean="0"/>
              <a:t>gap between theory and practice</a:t>
            </a:r>
            <a:endParaRPr lang="fa-IR" dirty="0"/>
          </a:p>
        </p:txBody>
      </p:sp>
      <p:sp>
        <p:nvSpPr>
          <p:cNvPr id="3" name="Content Placeholder 2"/>
          <p:cNvSpPr>
            <a:spLocks noGrp="1"/>
          </p:cNvSpPr>
          <p:nvPr>
            <p:ph idx="1"/>
          </p:nvPr>
        </p:nvSpPr>
        <p:spPr/>
        <p:txBody>
          <a:bodyPr/>
          <a:lstStyle/>
          <a:p>
            <a:pPr algn="just" rtl="0">
              <a:buNone/>
            </a:pPr>
            <a:endParaRPr lang="en-US" dirty="0" smtClean="0"/>
          </a:p>
          <a:p>
            <a:pPr algn="just" rtl="0">
              <a:buNone/>
            </a:pPr>
            <a:endParaRPr lang="en-US" dirty="0" smtClean="0"/>
          </a:p>
          <a:p>
            <a:pPr algn="just" rtl="0">
              <a:buNone/>
            </a:pPr>
            <a:r>
              <a:rPr lang="en-US" dirty="0" smtClean="0"/>
              <a:t>    Bridging </a:t>
            </a:r>
            <a:r>
              <a:rPr lang="en-US" dirty="0" smtClean="0"/>
              <a:t>the gap between the theoretical courses a student pass at </a:t>
            </a:r>
            <a:r>
              <a:rPr lang="en-US" dirty="0" err="1" smtClean="0"/>
              <a:t>farhangain</a:t>
            </a:r>
            <a:r>
              <a:rPr lang="en-US" dirty="0" smtClean="0"/>
              <a:t> university and the real world of education</a:t>
            </a:r>
            <a:endParaRPr lang="fa-I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Finding real interests </a:t>
            </a:r>
            <a:endParaRPr lang="fa-IR" dirty="0"/>
          </a:p>
        </p:txBody>
      </p:sp>
      <p:sp>
        <p:nvSpPr>
          <p:cNvPr id="3" name="Content Placeholder 2"/>
          <p:cNvSpPr>
            <a:spLocks noGrp="1"/>
          </p:cNvSpPr>
          <p:nvPr>
            <p:ph idx="1"/>
          </p:nvPr>
        </p:nvSpPr>
        <p:spPr>
          <a:xfrm>
            <a:off x="395536" y="2780928"/>
            <a:ext cx="8229600" cy="4389120"/>
          </a:xfrm>
        </p:spPr>
        <p:txBody>
          <a:bodyPr/>
          <a:lstStyle/>
          <a:p>
            <a:pPr algn="just" rtl="0">
              <a:buNone/>
            </a:pPr>
            <a:r>
              <a:rPr lang="en-US" dirty="0" smtClean="0"/>
              <a:t>       Providing </a:t>
            </a:r>
            <a:r>
              <a:rPr lang="en-US" dirty="0" smtClean="0"/>
              <a:t>opportunities for student teachers to assess their interests before starting their profession as an English teacher for </a:t>
            </a:r>
            <a:r>
              <a:rPr lang="en-US" dirty="0" smtClean="0"/>
              <a:t>at </a:t>
            </a:r>
            <a:r>
              <a:rPr lang="en-US" dirty="0" smtClean="0"/>
              <a:t>least 30 years</a:t>
            </a:r>
            <a:endParaRPr lang="fa-I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332656"/>
            <a:ext cx="8229600" cy="1143000"/>
          </a:xfrm>
        </p:spPr>
        <p:txBody>
          <a:bodyPr/>
          <a:lstStyle/>
          <a:p>
            <a:pPr algn="ctr"/>
            <a:r>
              <a:rPr lang="en-US" dirty="0" smtClean="0"/>
              <a:t>Conclusion </a:t>
            </a:r>
            <a:endParaRPr lang="fa-IR" dirty="0"/>
          </a:p>
        </p:txBody>
      </p:sp>
      <p:sp>
        <p:nvSpPr>
          <p:cNvPr id="3" name="Content Placeholder 2"/>
          <p:cNvSpPr>
            <a:spLocks noGrp="1"/>
          </p:cNvSpPr>
          <p:nvPr>
            <p:ph idx="1"/>
          </p:nvPr>
        </p:nvSpPr>
        <p:spPr>
          <a:xfrm>
            <a:off x="179512" y="1628800"/>
            <a:ext cx="8964488" cy="5229200"/>
          </a:xfrm>
        </p:spPr>
        <p:txBody>
          <a:bodyPr>
            <a:normAutofit fontScale="77500" lnSpcReduction="20000"/>
          </a:bodyPr>
          <a:lstStyle/>
          <a:p>
            <a:pPr algn="just" rtl="0">
              <a:buNone/>
            </a:pPr>
            <a:r>
              <a:rPr lang="en-US" dirty="0" smtClean="0"/>
              <a:t>       Educating </a:t>
            </a:r>
            <a:r>
              <a:rPr lang="en-US" dirty="0" smtClean="0"/>
              <a:t>and training specialized human resources, committed to human standards, to meet the needs of society, is the most important purpose of the higher education system.</a:t>
            </a:r>
          </a:p>
          <a:p>
            <a:pPr algn="just" rtl="0">
              <a:buNone/>
            </a:pPr>
            <a:r>
              <a:rPr lang="en-US" dirty="0" smtClean="0"/>
              <a:t> </a:t>
            </a:r>
            <a:endParaRPr lang="en-US" dirty="0" smtClean="0"/>
          </a:p>
          <a:p>
            <a:pPr algn="just" rtl="0">
              <a:buNone/>
            </a:pPr>
            <a:r>
              <a:rPr lang="en-US" dirty="0" smtClean="0"/>
              <a:t>        Teaching </a:t>
            </a:r>
            <a:r>
              <a:rPr lang="en-US" dirty="0" smtClean="0"/>
              <a:t>is an art, a science and an experience, and these three factors give teachers the ability and skill to </a:t>
            </a:r>
            <a:r>
              <a:rPr lang="en-US" dirty="0" smtClean="0"/>
              <a:t>teach and convey the </a:t>
            </a:r>
            <a:r>
              <a:rPr lang="en-US" dirty="0" smtClean="0"/>
              <a:t>knowledge to the learners.</a:t>
            </a:r>
          </a:p>
          <a:p>
            <a:pPr algn="just" rtl="0">
              <a:buNone/>
            </a:pPr>
            <a:endParaRPr lang="en-US" dirty="0" smtClean="0"/>
          </a:p>
          <a:p>
            <a:pPr algn="just" rtl="0">
              <a:buNone/>
            </a:pPr>
            <a:r>
              <a:rPr lang="en-US" dirty="0" smtClean="0"/>
              <a:t> </a:t>
            </a:r>
            <a:r>
              <a:rPr lang="en-US" dirty="0" smtClean="0"/>
              <a:t>        In </a:t>
            </a:r>
            <a:r>
              <a:rPr lang="en-US" dirty="0" smtClean="0"/>
              <a:t>order to train efficient and skilled teachers who can meet the needs and goals of education, internship  program  is designed for  today student-teachers who are going to be future teachers. </a:t>
            </a:r>
          </a:p>
          <a:p>
            <a:pPr algn="just" rtl="0">
              <a:buNone/>
            </a:pPr>
            <a:endParaRPr lang="en-US" dirty="0" smtClean="0"/>
          </a:p>
          <a:p>
            <a:pPr algn="just" rtl="0">
              <a:buNone/>
            </a:pPr>
            <a:endParaRPr lang="en-US" dirty="0" smtClean="0"/>
          </a:p>
          <a:p>
            <a:pPr algn="just" rtl="0">
              <a:buNone/>
            </a:pPr>
            <a:r>
              <a:rPr lang="en-US" dirty="0" smtClean="0"/>
              <a:t>            The </a:t>
            </a:r>
            <a:r>
              <a:rPr lang="en-US" dirty="0" smtClean="0"/>
              <a:t>internship program is so important for the professional qualifications of teachers that many people think, without passing Internship units,  </a:t>
            </a:r>
            <a:r>
              <a:rPr lang="en-US" dirty="0" err="1" smtClean="0"/>
              <a:t>Farhangian</a:t>
            </a:r>
            <a:r>
              <a:rPr lang="en-US" dirty="0" smtClean="0"/>
              <a:t> University should not allow graduates to teach at schools. </a:t>
            </a:r>
          </a:p>
          <a:p>
            <a:pPr algn="just" rtl="0">
              <a:buNone/>
            </a:pPr>
            <a:r>
              <a:rPr lang="en-US" dirty="0" smtClean="0"/>
              <a:t> </a:t>
            </a:r>
            <a:endParaRPr lang="fa-I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980728"/>
            <a:ext cx="8435280" cy="5343872"/>
          </a:xfrm>
        </p:spPr>
        <p:txBody>
          <a:bodyPr>
            <a:normAutofit fontScale="85000" lnSpcReduction="20000"/>
          </a:bodyPr>
          <a:lstStyle/>
          <a:p>
            <a:pPr algn="just" rtl="0">
              <a:buNone/>
            </a:pPr>
            <a:r>
              <a:rPr lang="en-US" dirty="0" smtClean="0"/>
              <a:t>       Because </a:t>
            </a:r>
            <a:r>
              <a:rPr lang="en-US" dirty="0" smtClean="0"/>
              <a:t>of the importance and the effectiveness of the internship program in the success of the teacher's </a:t>
            </a:r>
            <a:r>
              <a:rPr lang="en-US" dirty="0" smtClean="0"/>
              <a:t>profession, </a:t>
            </a:r>
            <a:r>
              <a:rPr lang="en-US" dirty="0" smtClean="0"/>
              <a:t>in countries around the world after training theoretically, student-teachers under the supervision of experienced  instructors, practice teaching at schools. </a:t>
            </a:r>
            <a:endParaRPr lang="en-US" dirty="0" smtClean="0"/>
          </a:p>
          <a:p>
            <a:pPr algn="just" rtl="0">
              <a:buNone/>
            </a:pPr>
            <a:endParaRPr lang="en-US" dirty="0" smtClean="0"/>
          </a:p>
          <a:p>
            <a:pPr algn="just" rtl="0">
              <a:buNone/>
            </a:pPr>
            <a:r>
              <a:rPr lang="en-US" dirty="0" smtClean="0"/>
              <a:t>      In </a:t>
            </a:r>
            <a:r>
              <a:rPr lang="en-US" dirty="0" smtClean="0"/>
              <a:t>our country, the education system, as in other countries of the world,  is aware </a:t>
            </a:r>
            <a:r>
              <a:rPr lang="en-US" dirty="0" smtClean="0"/>
              <a:t>of the </a:t>
            </a:r>
            <a:r>
              <a:rPr lang="en-US" dirty="0" smtClean="0"/>
              <a:t>importance and necessity of internship for students-teachers of </a:t>
            </a:r>
            <a:r>
              <a:rPr lang="en-US" dirty="0" err="1" smtClean="0"/>
              <a:t>Farhangian</a:t>
            </a:r>
            <a:r>
              <a:rPr lang="en-US" dirty="0" smtClean="0"/>
              <a:t> University and in order to achieve this, programs have been designed and implemented. </a:t>
            </a:r>
            <a:endParaRPr lang="en-US" dirty="0" smtClean="0"/>
          </a:p>
          <a:p>
            <a:pPr algn="just" rtl="0">
              <a:buNone/>
            </a:pPr>
            <a:endParaRPr lang="en-US" dirty="0" smtClean="0"/>
          </a:p>
          <a:p>
            <a:pPr algn="just" rtl="0">
              <a:buNone/>
            </a:pPr>
            <a:r>
              <a:rPr lang="en-US" dirty="0" smtClean="0"/>
              <a:t>       According to </a:t>
            </a:r>
            <a:r>
              <a:rPr lang="en-US" dirty="0" smtClean="0"/>
              <a:t>the finding of the present study , the current situation in terms of strength and opportunity is somewhat appropriate, but still </a:t>
            </a:r>
            <a:r>
              <a:rPr lang="en-US" dirty="0" smtClean="0"/>
              <a:t> there </a:t>
            </a:r>
            <a:r>
              <a:rPr lang="en-US" dirty="0" smtClean="0"/>
              <a:t>are </a:t>
            </a:r>
            <a:r>
              <a:rPr lang="en-US" dirty="0" smtClean="0"/>
              <a:t>weaknesses. </a:t>
            </a:r>
            <a:r>
              <a:rPr lang="en-US" dirty="0" smtClean="0"/>
              <a:t>By raising the quality of the internship system and providing the necessary training for the executives of this project </a:t>
            </a:r>
            <a:r>
              <a:rPr lang="en-US" dirty="0" smtClean="0"/>
              <a:t>at universities and </a:t>
            </a:r>
            <a:r>
              <a:rPr lang="en-US" dirty="0" smtClean="0"/>
              <a:t>schools, we can make up for the shortcomings and reach the desired situation.</a:t>
            </a:r>
            <a:endParaRPr lang="fa-IR" dirty="0" smtClean="0"/>
          </a:p>
          <a:p>
            <a:pPr algn="just" rtl="0">
              <a:buNone/>
            </a:pPr>
            <a:endParaRPr lang="fa-I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9552" y="1268760"/>
            <a:ext cx="8229600" cy="4389120"/>
          </a:xfrm>
        </p:spPr>
        <p:txBody>
          <a:bodyPr>
            <a:normAutofit/>
          </a:bodyPr>
          <a:lstStyle/>
          <a:p>
            <a:pPr algn="ctr" rtl="0">
              <a:buNone/>
            </a:pPr>
            <a:endParaRPr lang="en-US" sz="4400" i="1" dirty="0" smtClean="0"/>
          </a:p>
          <a:p>
            <a:pPr algn="ctr" rtl="0">
              <a:buNone/>
            </a:pPr>
            <a:r>
              <a:rPr lang="en-US" sz="4400" i="1" dirty="0" smtClean="0"/>
              <a:t>Thank you for your attention !</a:t>
            </a:r>
            <a:endParaRPr lang="fa-IR" sz="4400" i="1" dirty="0"/>
          </a:p>
        </p:txBody>
      </p:sp>
      <p:pic>
        <p:nvPicPr>
          <p:cNvPr id="1026" name="Picture 2"/>
          <p:cNvPicPr>
            <a:picLocks noChangeAspect="1" noChangeArrowheads="1"/>
          </p:cNvPicPr>
          <p:nvPr/>
        </p:nvPicPr>
        <p:blipFill>
          <a:blip r:embed="rId2" cstate="print"/>
          <a:srcRect/>
          <a:stretch>
            <a:fillRect/>
          </a:stretch>
        </p:blipFill>
        <p:spPr bwMode="auto">
          <a:xfrm>
            <a:off x="1043608" y="2906632"/>
            <a:ext cx="6768752" cy="3951368"/>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1208509"/>
            <a:ext cx="8507288" cy="5649491"/>
          </a:xfrm>
        </p:spPr>
        <p:txBody>
          <a:bodyPr>
            <a:normAutofit fontScale="92500" lnSpcReduction="10000"/>
          </a:bodyPr>
          <a:lstStyle/>
          <a:p>
            <a:pPr algn="just" rtl="0">
              <a:buNone/>
            </a:pPr>
            <a:r>
              <a:rPr lang="en-US" dirty="0" smtClean="0"/>
              <a:t>          As Marais </a:t>
            </a:r>
            <a:r>
              <a:rPr lang="en-US" dirty="0"/>
              <a:t>&amp; Meier (</a:t>
            </a:r>
            <a:r>
              <a:rPr lang="en-US" dirty="0" smtClean="0"/>
              <a:t>2004) argue, the </a:t>
            </a:r>
            <a:r>
              <a:rPr lang="en-US" dirty="0"/>
              <a:t>term </a:t>
            </a:r>
            <a:r>
              <a:rPr lang="en-US" i="1" dirty="0"/>
              <a:t>teaching practice</a:t>
            </a:r>
            <a:r>
              <a:rPr lang="en-US" dirty="0"/>
              <a:t> </a:t>
            </a:r>
            <a:r>
              <a:rPr lang="en-US" dirty="0" smtClean="0"/>
              <a:t>displays </a:t>
            </a:r>
            <a:r>
              <a:rPr lang="en-US" dirty="0"/>
              <a:t>the range of experiences to which student teachers are exposed when they work in classrooms and schools. </a:t>
            </a:r>
            <a:r>
              <a:rPr lang="en-US" dirty="0" smtClean="0"/>
              <a:t>They believe that </a:t>
            </a:r>
            <a:r>
              <a:rPr lang="en-US" dirty="0"/>
              <a:t>teaching practice is a challenging but important part of teacher training, especially in developing </a:t>
            </a:r>
            <a:r>
              <a:rPr lang="en-US" dirty="0" smtClean="0"/>
              <a:t>countries, </a:t>
            </a:r>
            <a:r>
              <a:rPr lang="en-US" dirty="0"/>
              <a:t>where the effectiveness of the teaching practice can be diminished or eroded by a range of </a:t>
            </a:r>
            <a:r>
              <a:rPr lang="en-US" dirty="0" smtClean="0"/>
              <a:t>challenges. According to Quick &amp; </a:t>
            </a:r>
            <a:r>
              <a:rPr lang="en-US" dirty="0" err="1" smtClean="0"/>
              <a:t>Sieborger</a:t>
            </a:r>
            <a:r>
              <a:rPr lang="en-US" dirty="0" smtClean="0"/>
              <a:t> (2005), geographical </a:t>
            </a:r>
            <a:r>
              <a:rPr lang="en-US" dirty="0"/>
              <a:t>distance, low and uneven levels of teacher </a:t>
            </a:r>
            <a:r>
              <a:rPr lang="en-US" dirty="0" smtClean="0"/>
              <a:t>expertise</a:t>
            </a:r>
            <a:r>
              <a:rPr lang="en-US" dirty="0"/>
              <a:t>, a wide-ranging lack of resources </a:t>
            </a:r>
            <a:r>
              <a:rPr lang="en-US" dirty="0" smtClean="0"/>
              <a:t>are some of the challenges. </a:t>
            </a:r>
          </a:p>
          <a:p>
            <a:pPr algn="just" rtl="0">
              <a:buNone/>
            </a:pPr>
            <a:endParaRPr lang="en-US" dirty="0"/>
          </a:p>
          <a:p>
            <a:pPr algn="just" rtl="0">
              <a:buNone/>
            </a:pPr>
            <a:r>
              <a:rPr lang="en-US" dirty="0" smtClean="0"/>
              <a:t>          These challenges, if not </a:t>
            </a:r>
            <a:r>
              <a:rPr lang="en-US" dirty="0"/>
              <a:t>addressed, may affect student teachers' performance during teaching practice and may in the long run affect their perception of the teaching </a:t>
            </a:r>
            <a:r>
              <a:rPr lang="en-US" dirty="0" smtClean="0"/>
              <a:t>profession (</a:t>
            </a:r>
            <a:r>
              <a:rPr lang="en-US" i="1" dirty="0" smtClean="0"/>
              <a:t>Ibid</a:t>
            </a:r>
            <a:r>
              <a:rPr lang="en-US" dirty="0" smtClean="0"/>
              <a:t>).</a:t>
            </a:r>
            <a:endParaRPr lang="fa-I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980728"/>
            <a:ext cx="8496944" cy="5688632"/>
          </a:xfrm>
        </p:spPr>
        <p:txBody>
          <a:bodyPr>
            <a:normAutofit fontScale="85000" lnSpcReduction="20000"/>
          </a:bodyPr>
          <a:lstStyle/>
          <a:p>
            <a:pPr algn="just" rtl="0">
              <a:buNone/>
            </a:pPr>
            <a:r>
              <a:rPr lang="en-US" dirty="0" smtClean="0"/>
              <a:t>       During </a:t>
            </a:r>
            <a:r>
              <a:rPr lang="en-US" dirty="0"/>
              <a:t>the Teaching Practice, student teachers observe subject </a:t>
            </a:r>
            <a:r>
              <a:rPr lang="en-US" dirty="0" smtClean="0"/>
              <a:t> teachers </a:t>
            </a:r>
            <a:r>
              <a:rPr lang="en-US" dirty="0"/>
              <a:t>at work so as to learn about teachers' skills, strategies and classroom achievements. It is also the </a:t>
            </a:r>
            <a:r>
              <a:rPr lang="en-US" dirty="0" smtClean="0"/>
              <a:t>time </a:t>
            </a:r>
            <a:r>
              <a:rPr lang="en-US" dirty="0"/>
              <a:t>when they evaluate their own teaching experiences through interactions with teachers and lecturers </a:t>
            </a:r>
            <a:r>
              <a:rPr lang="en-US" dirty="0" smtClean="0"/>
              <a:t> and</a:t>
            </a:r>
            <a:r>
              <a:rPr lang="en-US" dirty="0"/>
              <a:t>, through self-reflection, implement a variety of approaches, strategies and skills with a view to bring </a:t>
            </a:r>
            <a:r>
              <a:rPr lang="en-US" dirty="0" smtClean="0"/>
              <a:t> about </a:t>
            </a:r>
            <a:r>
              <a:rPr lang="en-US" dirty="0"/>
              <a:t>meaningful learning. </a:t>
            </a:r>
            <a:endParaRPr lang="en-US" dirty="0" smtClean="0"/>
          </a:p>
          <a:p>
            <a:pPr algn="just" rtl="0">
              <a:buNone/>
            </a:pPr>
            <a:endParaRPr lang="en-US" dirty="0"/>
          </a:p>
          <a:p>
            <a:pPr algn="just" rtl="0">
              <a:buNone/>
            </a:pPr>
            <a:r>
              <a:rPr lang="en-US" dirty="0" smtClean="0"/>
              <a:t>       It </a:t>
            </a:r>
            <a:r>
              <a:rPr lang="en-US" dirty="0"/>
              <a:t>can therefore be argued that Teaching Practice is envisaged to prepare </a:t>
            </a:r>
            <a:r>
              <a:rPr lang="en-US" dirty="0" smtClean="0"/>
              <a:t> students </a:t>
            </a:r>
            <a:r>
              <a:rPr lang="en-US" dirty="0"/>
              <a:t>for maximum practical and professional training in the field of education by offering them with the </a:t>
            </a:r>
            <a:r>
              <a:rPr lang="en-US" dirty="0" smtClean="0"/>
              <a:t>following</a:t>
            </a:r>
            <a:r>
              <a:rPr lang="en-US" dirty="0"/>
              <a:t>: </a:t>
            </a:r>
          </a:p>
          <a:p>
            <a:pPr algn="just" rtl="0">
              <a:buNone/>
            </a:pPr>
            <a:r>
              <a:rPr lang="en-US" dirty="0"/>
              <a:t>• Providing an experience through participation and observation under the auspices of </a:t>
            </a:r>
            <a:r>
              <a:rPr lang="en-US" dirty="0" smtClean="0"/>
              <a:t>the institutions to which students are attached</a:t>
            </a:r>
          </a:p>
          <a:p>
            <a:pPr algn="just" rtl="0">
              <a:buNone/>
            </a:pPr>
            <a:r>
              <a:rPr lang="en-US" dirty="0" smtClean="0"/>
              <a:t> </a:t>
            </a:r>
            <a:endParaRPr lang="en-US" dirty="0"/>
          </a:p>
          <a:p>
            <a:pPr algn="just" rtl="0">
              <a:buNone/>
            </a:pPr>
            <a:r>
              <a:rPr lang="en-US" dirty="0" smtClean="0"/>
              <a:t>• </a:t>
            </a:r>
            <a:r>
              <a:rPr lang="en-US" dirty="0"/>
              <a:t>Providing professional skills which are acquired through planned </a:t>
            </a:r>
            <a:r>
              <a:rPr lang="en-US" dirty="0" smtClean="0"/>
              <a:t>programs </a:t>
            </a:r>
            <a:r>
              <a:rPr lang="en-US" dirty="0"/>
              <a:t>so as to meet and </a:t>
            </a:r>
            <a:r>
              <a:rPr lang="en-US" dirty="0" smtClean="0"/>
              <a:t>satisfy </a:t>
            </a:r>
            <a:r>
              <a:rPr lang="en-US" dirty="0"/>
              <a:t>the needs of the profession as well as the environment to which the students are being </a:t>
            </a:r>
            <a:r>
              <a:rPr lang="en-US" dirty="0" smtClean="0"/>
              <a:t>prepared </a:t>
            </a:r>
            <a:r>
              <a:rPr lang="en-US" dirty="0"/>
              <a:t>for</a:t>
            </a:r>
          </a:p>
          <a:p>
            <a:pPr algn="just" rtl="0">
              <a:buNone/>
            </a:pPr>
            <a:endParaRPr lang="fa-I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Benefits of </a:t>
            </a:r>
            <a:r>
              <a:rPr lang="en-US" dirty="0" smtClean="0"/>
              <a:t>Internship Plan</a:t>
            </a:r>
            <a:endParaRPr lang="fa-IR" dirty="0"/>
          </a:p>
        </p:txBody>
      </p:sp>
      <p:sp>
        <p:nvSpPr>
          <p:cNvPr id="3" name="Content Placeholder 2"/>
          <p:cNvSpPr>
            <a:spLocks noGrp="1"/>
          </p:cNvSpPr>
          <p:nvPr>
            <p:ph idx="1"/>
          </p:nvPr>
        </p:nvSpPr>
        <p:spPr/>
        <p:txBody>
          <a:bodyPr>
            <a:normAutofit fontScale="92500" lnSpcReduction="10000"/>
          </a:bodyPr>
          <a:lstStyle/>
          <a:p>
            <a:pPr algn="just" rtl="0">
              <a:buNone/>
            </a:pPr>
            <a:endParaRPr lang="en-US" dirty="0" smtClean="0"/>
          </a:p>
          <a:p>
            <a:pPr algn="just" rtl="0"/>
            <a:r>
              <a:rPr lang="en-US" dirty="0" smtClean="0"/>
              <a:t>Providing </a:t>
            </a:r>
            <a:r>
              <a:rPr lang="en-US" dirty="0" smtClean="0"/>
              <a:t>the possibility of gaining experience and creating an experimental background for university graduates</a:t>
            </a:r>
          </a:p>
          <a:p>
            <a:pPr algn="just" rtl="0"/>
            <a:r>
              <a:rPr lang="en-US" dirty="0" smtClean="0"/>
              <a:t>Increasing </a:t>
            </a:r>
            <a:r>
              <a:rPr lang="en-US" dirty="0" smtClean="0"/>
              <a:t>the probability of the intern's employment in the internship place in case of providing the competencies and capabilities desired by the employer</a:t>
            </a:r>
          </a:p>
          <a:p>
            <a:pPr algn="just" rtl="0"/>
            <a:r>
              <a:rPr lang="en-US" dirty="0" smtClean="0"/>
              <a:t>The </a:t>
            </a:r>
            <a:r>
              <a:rPr lang="en-US" dirty="0" smtClean="0"/>
              <a:t>possibility of starting a business in a similar field by graduates who have not been attracted to their internship.</a:t>
            </a:r>
          </a:p>
          <a:p>
            <a:pPr algn="just" rtl="0"/>
            <a:r>
              <a:rPr lang="en-US" dirty="0" smtClean="0"/>
              <a:t>Increasing </a:t>
            </a:r>
            <a:r>
              <a:rPr lang="en-US" dirty="0" smtClean="0"/>
              <a:t>the probability of attracting and employing interns in other jobs required by society (</a:t>
            </a:r>
            <a:r>
              <a:rPr lang="en-US" dirty="0" err="1" smtClean="0"/>
              <a:t>Farhangian</a:t>
            </a:r>
            <a:r>
              <a:rPr lang="en-US" dirty="0" smtClean="0"/>
              <a:t> University Internship Special Issue, 2014)</a:t>
            </a:r>
            <a:endParaRPr lang="fa-I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908720"/>
            <a:ext cx="8229600" cy="1143000"/>
          </a:xfrm>
        </p:spPr>
        <p:txBody>
          <a:bodyPr>
            <a:normAutofit fontScale="90000"/>
          </a:bodyPr>
          <a:lstStyle/>
          <a:p>
            <a:pPr algn="ct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Importance and position of internship </a:t>
            </a:r>
            <a:r>
              <a:rPr lang="en-US" dirty="0" smtClean="0"/>
              <a:t>at </a:t>
            </a:r>
            <a:r>
              <a:rPr lang="en-US" dirty="0" err="1" smtClean="0"/>
              <a:t>Farhangian</a:t>
            </a:r>
            <a:r>
              <a:rPr lang="en-US" dirty="0" smtClean="0"/>
              <a:t> </a:t>
            </a:r>
            <a:r>
              <a:rPr lang="en-US" dirty="0" smtClean="0"/>
              <a:t>University</a:t>
            </a:r>
            <a:endParaRPr lang="fa-IR" dirty="0"/>
          </a:p>
        </p:txBody>
      </p:sp>
      <p:sp>
        <p:nvSpPr>
          <p:cNvPr id="3" name="Content Placeholder 2"/>
          <p:cNvSpPr>
            <a:spLocks noGrp="1"/>
          </p:cNvSpPr>
          <p:nvPr>
            <p:ph idx="1"/>
          </p:nvPr>
        </p:nvSpPr>
        <p:spPr>
          <a:xfrm>
            <a:off x="539552" y="2468880"/>
            <a:ext cx="8229600" cy="4389120"/>
          </a:xfrm>
        </p:spPr>
        <p:txBody>
          <a:bodyPr/>
          <a:lstStyle/>
          <a:p>
            <a:pPr algn="just" rtl="0">
              <a:buNone/>
            </a:pPr>
            <a:r>
              <a:rPr lang="en-US" dirty="0" smtClean="0"/>
              <a:t>1</a:t>
            </a:r>
            <a:r>
              <a:rPr lang="en-US" dirty="0" smtClean="0"/>
              <a:t>. Internship is the most important project of </a:t>
            </a:r>
            <a:r>
              <a:rPr lang="en-US" dirty="0" err="1" smtClean="0"/>
              <a:t>Farhangian</a:t>
            </a:r>
            <a:r>
              <a:rPr lang="en-US" dirty="0" smtClean="0"/>
              <a:t> University and its beating heart.</a:t>
            </a:r>
          </a:p>
          <a:p>
            <a:pPr algn="just" rtl="0">
              <a:buNone/>
            </a:pPr>
            <a:r>
              <a:rPr lang="en-US" dirty="0" smtClean="0"/>
              <a:t>2. Internship means trying to establish a link between </a:t>
            </a:r>
            <a:r>
              <a:rPr lang="en-US" dirty="0" smtClean="0"/>
              <a:t>theory and </a:t>
            </a:r>
            <a:r>
              <a:rPr lang="en-US" dirty="0" smtClean="0"/>
              <a:t>professional </a:t>
            </a:r>
            <a:r>
              <a:rPr lang="en-US" dirty="0" smtClean="0"/>
              <a:t>practice (</a:t>
            </a:r>
            <a:r>
              <a:rPr lang="en-US" dirty="0" err="1" smtClean="0"/>
              <a:t>Shahmiri</a:t>
            </a:r>
            <a:r>
              <a:rPr lang="en-US" dirty="0" smtClean="0"/>
              <a:t> and </a:t>
            </a:r>
            <a:r>
              <a:rPr lang="en-US" dirty="0" err="1" smtClean="0"/>
              <a:t>Heidari</a:t>
            </a:r>
            <a:r>
              <a:rPr lang="en-US" dirty="0" smtClean="0"/>
              <a:t> </a:t>
            </a:r>
            <a:r>
              <a:rPr lang="en-US" dirty="0" err="1" smtClean="0"/>
              <a:t>Gorji</a:t>
            </a:r>
            <a:r>
              <a:rPr lang="en-US" dirty="0" smtClean="0"/>
              <a:t>, </a:t>
            </a:r>
            <a:r>
              <a:rPr lang="en-US" dirty="0" smtClean="0"/>
              <a:t>2016).</a:t>
            </a:r>
            <a:endParaRPr lang="fa-I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Purpose of the study</a:t>
            </a:r>
            <a:endParaRPr lang="fa-IR" dirty="0"/>
          </a:p>
        </p:txBody>
      </p:sp>
      <p:sp>
        <p:nvSpPr>
          <p:cNvPr id="3" name="Content Placeholder 2"/>
          <p:cNvSpPr>
            <a:spLocks noGrp="1"/>
          </p:cNvSpPr>
          <p:nvPr>
            <p:ph idx="1"/>
          </p:nvPr>
        </p:nvSpPr>
        <p:spPr>
          <a:xfrm>
            <a:off x="467544" y="2468880"/>
            <a:ext cx="8229600" cy="4389120"/>
          </a:xfrm>
        </p:spPr>
        <p:txBody>
          <a:bodyPr>
            <a:normAutofit/>
          </a:bodyPr>
          <a:lstStyle/>
          <a:p>
            <a:pPr algn="just" rtl="0">
              <a:buNone/>
            </a:pPr>
            <a:r>
              <a:rPr lang="en-US" dirty="0" smtClean="0"/>
              <a:t>        The </a:t>
            </a:r>
            <a:r>
              <a:rPr lang="en-US" dirty="0" smtClean="0"/>
              <a:t>purpose of this study is to investigate the dimensions of </a:t>
            </a:r>
            <a:r>
              <a:rPr lang="en-US" dirty="0" err="1" smtClean="0"/>
              <a:t>Farhangian</a:t>
            </a:r>
            <a:r>
              <a:rPr lang="en-US" dirty="0" smtClean="0"/>
              <a:t> University internship system in terms of </a:t>
            </a:r>
            <a:r>
              <a:rPr lang="en-US" dirty="0" smtClean="0"/>
              <a:t>strengths and opportunities, as well as the weaknesses.</a:t>
            </a:r>
          </a:p>
          <a:p>
            <a:pPr algn="just" rtl="0">
              <a:buNone/>
            </a:pPr>
            <a:endParaRPr lang="en-US"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Research Questions</a:t>
            </a:r>
            <a:endParaRPr lang="fa-IR" dirty="0"/>
          </a:p>
        </p:txBody>
      </p:sp>
      <p:sp>
        <p:nvSpPr>
          <p:cNvPr id="3" name="Content Placeholder 2"/>
          <p:cNvSpPr>
            <a:spLocks noGrp="1"/>
          </p:cNvSpPr>
          <p:nvPr>
            <p:ph idx="1"/>
          </p:nvPr>
        </p:nvSpPr>
        <p:spPr/>
        <p:txBody>
          <a:bodyPr/>
          <a:lstStyle/>
          <a:p>
            <a:pPr algn="l" rtl="0">
              <a:buFont typeface="Wingdings" pitchFamily="2" charset="2"/>
              <a:buChar char="Ø"/>
            </a:pPr>
            <a:r>
              <a:rPr lang="en-US" dirty="0" smtClean="0"/>
              <a:t>What are the </a:t>
            </a:r>
            <a:r>
              <a:rPr lang="en-US" dirty="0" smtClean="0"/>
              <a:t>weaknesses of </a:t>
            </a:r>
            <a:r>
              <a:rPr lang="en-US" dirty="0" smtClean="0"/>
              <a:t>the internship system at </a:t>
            </a:r>
            <a:r>
              <a:rPr lang="en-US" dirty="0" err="1" smtClean="0"/>
              <a:t>Farhangian</a:t>
            </a:r>
            <a:r>
              <a:rPr lang="en-US" dirty="0" smtClean="0"/>
              <a:t> University? </a:t>
            </a:r>
          </a:p>
          <a:p>
            <a:pPr algn="l" rtl="0">
              <a:buFont typeface="Wingdings" pitchFamily="2" charset="2"/>
              <a:buChar char="Ø"/>
            </a:pPr>
            <a:endParaRPr lang="en-US" dirty="0" smtClean="0"/>
          </a:p>
          <a:p>
            <a:pPr algn="l" rtl="0">
              <a:buFont typeface="Wingdings" pitchFamily="2" charset="2"/>
              <a:buChar char="Ø"/>
            </a:pPr>
            <a:r>
              <a:rPr lang="en-US" dirty="0" smtClean="0"/>
              <a:t> What are the </a:t>
            </a:r>
            <a:r>
              <a:rPr lang="en-US" dirty="0" smtClean="0"/>
              <a:t>strengths of </a:t>
            </a:r>
            <a:r>
              <a:rPr lang="en-US" dirty="0" smtClean="0"/>
              <a:t>internship system at </a:t>
            </a:r>
            <a:r>
              <a:rPr lang="en-US" dirty="0" err="1" smtClean="0"/>
              <a:t>Farhangian</a:t>
            </a:r>
            <a:r>
              <a:rPr lang="en-US" dirty="0" smtClean="0"/>
              <a:t> University ?</a:t>
            </a:r>
            <a:endParaRPr lang="fa-I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Conceptual Framework</a:t>
            </a:r>
            <a:endParaRPr lang="fa-IR" dirty="0"/>
          </a:p>
        </p:txBody>
      </p:sp>
      <p:sp>
        <p:nvSpPr>
          <p:cNvPr id="3" name="Content Placeholder 2"/>
          <p:cNvSpPr>
            <a:spLocks noGrp="1"/>
          </p:cNvSpPr>
          <p:nvPr>
            <p:ph idx="1"/>
          </p:nvPr>
        </p:nvSpPr>
        <p:spPr>
          <a:xfrm>
            <a:off x="457200" y="1600200"/>
            <a:ext cx="8507288" cy="4997152"/>
          </a:xfrm>
        </p:spPr>
        <p:txBody>
          <a:bodyPr/>
          <a:lstStyle/>
          <a:p>
            <a:pPr>
              <a:buNone/>
            </a:pPr>
            <a:endParaRPr lang="fa-IR" dirty="0"/>
          </a:p>
        </p:txBody>
      </p:sp>
      <p:sp>
        <p:nvSpPr>
          <p:cNvPr id="4" name="Rectangle 3"/>
          <p:cNvSpPr/>
          <p:nvPr/>
        </p:nvSpPr>
        <p:spPr>
          <a:xfrm>
            <a:off x="395536" y="2276872"/>
            <a:ext cx="3168352" cy="7920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dirty="0" smtClean="0"/>
              <a:t>Strengths</a:t>
            </a:r>
            <a:endParaRPr lang="fa-IR" dirty="0"/>
          </a:p>
        </p:txBody>
      </p:sp>
      <p:sp>
        <p:nvSpPr>
          <p:cNvPr id="5" name="Down Arrow 4"/>
          <p:cNvSpPr/>
          <p:nvPr/>
        </p:nvSpPr>
        <p:spPr>
          <a:xfrm>
            <a:off x="1835696" y="3140968"/>
            <a:ext cx="288032" cy="50405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6" name="Rectangle 5"/>
          <p:cNvSpPr/>
          <p:nvPr/>
        </p:nvSpPr>
        <p:spPr>
          <a:xfrm>
            <a:off x="683568" y="3861048"/>
            <a:ext cx="2376264" cy="7200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dirty="0" smtClean="0"/>
              <a:t>Internship system</a:t>
            </a:r>
            <a:endParaRPr lang="fa-IR" dirty="0"/>
          </a:p>
        </p:txBody>
      </p:sp>
      <p:sp>
        <p:nvSpPr>
          <p:cNvPr id="7" name="Down Arrow 6"/>
          <p:cNvSpPr/>
          <p:nvPr/>
        </p:nvSpPr>
        <p:spPr>
          <a:xfrm flipH="1" flipV="1">
            <a:off x="1835696" y="4725144"/>
            <a:ext cx="288032" cy="50405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9" name="Rectangle 8"/>
          <p:cNvSpPr/>
          <p:nvPr/>
        </p:nvSpPr>
        <p:spPr>
          <a:xfrm>
            <a:off x="395536" y="5445224"/>
            <a:ext cx="3312368" cy="7200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dirty="0" smtClean="0"/>
              <a:t>Weaknesses</a:t>
            </a:r>
            <a:endParaRPr lang="fa-IR" dirty="0"/>
          </a:p>
        </p:txBody>
      </p:sp>
      <p:sp>
        <p:nvSpPr>
          <p:cNvPr id="10" name="Rectangle 9"/>
          <p:cNvSpPr/>
          <p:nvPr/>
        </p:nvSpPr>
        <p:spPr>
          <a:xfrm>
            <a:off x="3779912" y="3933056"/>
            <a:ext cx="2232248" cy="6480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dirty="0" err="1" smtClean="0"/>
              <a:t>Farhangian</a:t>
            </a:r>
            <a:r>
              <a:rPr lang="en-US" dirty="0" smtClean="0"/>
              <a:t> university</a:t>
            </a:r>
            <a:endParaRPr lang="fa-IR" dirty="0"/>
          </a:p>
        </p:txBody>
      </p:sp>
      <p:sp>
        <p:nvSpPr>
          <p:cNvPr id="11" name="Left Arrow 10"/>
          <p:cNvSpPr/>
          <p:nvPr/>
        </p:nvSpPr>
        <p:spPr>
          <a:xfrm>
            <a:off x="3131840" y="4077072"/>
            <a:ext cx="504056" cy="2880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12" name="Rectangle 11"/>
          <p:cNvSpPr/>
          <p:nvPr/>
        </p:nvSpPr>
        <p:spPr>
          <a:xfrm>
            <a:off x="6876256" y="3933056"/>
            <a:ext cx="2016224" cy="6480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dirty="0" smtClean="0"/>
              <a:t>World changes and Scientific growth</a:t>
            </a:r>
            <a:endParaRPr lang="fa-IR" dirty="0"/>
          </a:p>
        </p:txBody>
      </p:sp>
      <p:sp>
        <p:nvSpPr>
          <p:cNvPr id="13" name="Left Arrow 12"/>
          <p:cNvSpPr/>
          <p:nvPr/>
        </p:nvSpPr>
        <p:spPr>
          <a:xfrm>
            <a:off x="6156176" y="4149080"/>
            <a:ext cx="576064" cy="216024"/>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245</TotalTime>
  <Words>1368</Words>
  <Application>Microsoft Office PowerPoint</Application>
  <PresentationFormat>On-screen Show (4:3)</PresentationFormat>
  <Paragraphs>106</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Flow</vt:lpstr>
      <vt:lpstr>   An Investigation of the Teaching Practice Program Efficacy at Farhangian University from the ELT Bachelor Graduates’ Viewpoints: A Case Study</vt:lpstr>
      <vt:lpstr>Introduction </vt:lpstr>
      <vt:lpstr>Slide 3</vt:lpstr>
      <vt:lpstr>Slide 4</vt:lpstr>
      <vt:lpstr>Benefits of Internship Plan</vt:lpstr>
      <vt:lpstr>       Importance and position of internship at Farhangian University</vt:lpstr>
      <vt:lpstr>Purpose of the study</vt:lpstr>
      <vt:lpstr>Research Questions</vt:lpstr>
      <vt:lpstr>Conceptual Framework</vt:lpstr>
      <vt:lpstr>Research Method</vt:lpstr>
      <vt:lpstr>Participants</vt:lpstr>
      <vt:lpstr>Instrumentation </vt:lpstr>
      <vt:lpstr>Findings </vt:lpstr>
      <vt:lpstr>Problems caused by universities</vt:lpstr>
      <vt:lpstr>Slide 15</vt:lpstr>
      <vt:lpstr>School-related problems</vt:lpstr>
      <vt:lpstr>Slide 17</vt:lpstr>
      <vt:lpstr>Internship strengths and opportunities</vt:lpstr>
      <vt:lpstr>Career research and skills development </vt:lpstr>
      <vt:lpstr>Networking </vt:lpstr>
      <vt:lpstr>Gaining Experience </vt:lpstr>
      <vt:lpstr>Bridging the gap between theory and practice</vt:lpstr>
      <vt:lpstr>Finding real interests </vt:lpstr>
      <vt:lpstr>Conclusion </vt:lpstr>
      <vt:lpstr>Slide 25</vt:lpstr>
      <vt:lpstr>Slide 26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Arike Computer</dc:creator>
  <cp:lastModifiedBy>Arike Computer</cp:lastModifiedBy>
  <cp:revision>50</cp:revision>
  <dcterms:created xsi:type="dcterms:W3CDTF">2021-08-29T06:41:24Z</dcterms:created>
  <dcterms:modified xsi:type="dcterms:W3CDTF">2021-09-04T02:44:59Z</dcterms:modified>
</cp:coreProperties>
</file>